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3"/>
  </p:notesMasterIdLst>
  <p:sldIdLst>
    <p:sldId id="259" r:id="rId4"/>
    <p:sldId id="269" r:id="rId5"/>
    <p:sldId id="271" r:id="rId6"/>
    <p:sldId id="272" r:id="rId7"/>
    <p:sldId id="273" r:id="rId8"/>
    <p:sldId id="275" r:id="rId9"/>
    <p:sldId id="270" r:id="rId10"/>
    <p:sldId id="274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F00"/>
    <a:srgbClr val="4BBBB4"/>
    <a:srgbClr val="CCFF66"/>
    <a:srgbClr val="FFCC66"/>
    <a:srgbClr val="66FF33"/>
    <a:srgbClr val="F6A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2" autoAdjust="0"/>
    <p:restoredTop sz="90714" autoAdjust="0"/>
  </p:normalViewPr>
  <p:slideViewPr>
    <p:cSldViewPr snapToGrid="0">
      <p:cViewPr varScale="1">
        <p:scale>
          <a:sx n="157" d="100"/>
          <a:sy n="157" d="100"/>
        </p:scale>
        <p:origin x="24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BF5C-EE6A-4A7D-9CDD-091D16427105}" type="datetimeFigureOut">
              <a:rPr lang="zh-CN" altLang="en-US" smtClean="0"/>
              <a:t>16/8/5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BFA34-178E-4917-85EF-97EDFECEC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27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/view/link/56d3b2e7e4b0f9ea1683e1e5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/view/link/5799ab53e4b0e645bc57b0ef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35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/view/link/579866a6e4b0636f3aa420e4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之前有考虑过直接使用研发的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</a:t>
            </a:r>
            <a:r>
              <a:rPr kumimoji="1" lang="en-US" altLang="zh-CN" dirty="0" smtClean="0"/>
              <a:t>,</a:t>
            </a:r>
            <a:r>
              <a:rPr kumimoji="1" lang="zh-CN" altLang="en-US" baseline="0" dirty="0" smtClean="0"/>
              <a:t> 当时由于我们数据的特殊性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需要连接 </a:t>
            </a:r>
            <a:r>
              <a:rPr kumimoji="1" lang="en-US" altLang="zh-CN" baseline="0" dirty="0" smtClean="0"/>
              <a:t>Hive</a:t>
            </a:r>
            <a:r>
              <a:rPr kumimoji="1" lang="zh-CN" altLang="en-US" baseline="0" dirty="0" smtClean="0"/>
              <a:t> 数据仓库和 </a:t>
            </a:r>
            <a:r>
              <a:rPr kumimoji="1" lang="en-US" altLang="zh-CN" baseline="0" dirty="0" err="1" smtClean="0"/>
              <a:t>Mysql</a:t>
            </a:r>
            <a:r>
              <a:rPr kumimoji="1" lang="zh-CN" altLang="en-US" baseline="0" dirty="0" smtClean="0"/>
              <a:t> 的数据源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 我们会在一个时间节点进行大量数据数据加载操作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这样会影响到研发的 </a:t>
            </a:r>
            <a:r>
              <a:rPr kumimoji="1" lang="en-US" altLang="zh-CN" baseline="0" dirty="0" smtClean="0"/>
              <a:t>ES</a:t>
            </a:r>
            <a:r>
              <a:rPr kumimoji="1" lang="zh-CN" altLang="en-US" baseline="0" dirty="0" smtClean="0"/>
              <a:t> 服务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而且我们使用的是 </a:t>
            </a:r>
            <a:r>
              <a:rPr kumimoji="1" lang="en-US" altLang="zh-CN" baseline="0" dirty="0" smtClean="0"/>
              <a:t>ES-Hadoop</a:t>
            </a:r>
            <a:endParaRPr kumimoji="1" lang="zh-CN" altLang="en-US" baseline="0" dirty="0" smtClean="0"/>
          </a:p>
          <a:p>
            <a:r>
              <a:rPr kumimoji="1" lang="zh-CN" altLang="en-US" dirty="0" smtClean="0"/>
              <a:t>与研发的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服务有些差别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所以我们使用自己的 </a:t>
            </a:r>
            <a:r>
              <a:rPr kumimoji="1" lang="en-US" altLang="zh-CN" dirty="0" smtClean="0"/>
              <a:t>ES</a:t>
            </a:r>
            <a:r>
              <a:rPr kumimoji="1" lang="zh-CN" altLang="en-US" dirty="0" smtClean="0"/>
              <a:t> 服务器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7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/view/link/562894b7e4b070f8ccca5863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6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www.processon.com</a:t>
            </a:r>
            <a:r>
              <a:rPr kumimoji="1" lang="en-US" altLang="zh-CN" dirty="0" smtClean="0"/>
              <a:t>/view/link/57a31a3ce4b0fb4c10b8b8b9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BFA34-178E-4917-85EF-97EDFECEC0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3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Untitled-9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2" name="图片 11" descr="Untitled-10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595808" y="2468894"/>
            <a:ext cx="10972800" cy="858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623392" y="3525011"/>
            <a:ext cx="10972800" cy="476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rgbClr val="FFFFFF"/>
                </a:solidFill>
                <a:latin typeface="黑体"/>
                <a:ea typeface="黑体"/>
                <a:cs typeface="黑体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3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164637"/>
            <a:ext cx="10363200" cy="864096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E24A05"/>
                </a:solidFill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8534400" cy="32643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667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A74E668-1C75-4535-89DA-9B7C16EE4BFA}" type="datetimeFigureOut">
              <a:rPr lang="zh-CN" altLang="en-US" smtClean="0"/>
              <a:pPr/>
              <a:t>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561A90E-FD0F-45A4-BCFC-E1B282936A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0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01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gif"/><Relationship Id="rId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16/8/5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 descr="ppt-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07"/>
            <a:ext cx="12192000" cy="5172892"/>
          </a:xfrm>
          <a:prstGeom prst="rect">
            <a:avLst/>
          </a:prstGeom>
        </p:spPr>
      </p:pic>
      <p:pic>
        <p:nvPicPr>
          <p:cNvPr id="10" name="图片 9" descr="Untitled-9.g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260648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1" y="311448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5"/>
            <a:ext cx="12192000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0" y="2475825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400" dirty="0" smtClean="0">
                <a:solidFill>
                  <a:srgbClr val="E24A05"/>
                </a:solidFill>
              </a:rPr>
              <a:t>Thanks</a:t>
            </a:r>
            <a:endParaRPr kumimoji="1" lang="zh-CN" altLang="en-US" sz="6400" dirty="0">
              <a:solidFill>
                <a:srgbClr val="E24A05"/>
              </a:solidFill>
            </a:endParaRPr>
          </a:p>
        </p:txBody>
      </p:sp>
      <p:pic>
        <p:nvPicPr>
          <p:cNvPr id="9" name="图片 8" descr="Untitled-9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03" y="3760203"/>
            <a:ext cx="480053" cy="480053"/>
          </a:xfrm>
          <a:prstGeom prst="rect">
            <a:avLst/>
          </a:prstGeom>
        </p:spPr>
      </p:pic>
      <p:pic>
        <p:nvPicPr>
          <p:cNvPr id="11" name="图片 10" descr="Untitled-10.g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54" y="3811003"/>
            <a:ext cx="1474724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数据部 </a:t>
            </a:r>
            <a:r>
              <a:rPr lang="en-US" altLang="zh-CN" dirty="0"/>
              <a:t>- ES Hadoop </a:t>
            </a:r>
            <a:r>
              <a:rPr lang="zh-CN" altLang="en-US" dirty="0"/>
              <a:t>搜索服务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Jason</a:t>
            </a:r>
          </a:p>
        </p:txBody>
      </p:sp>
    </p:spTree>
    <p:extLst>
      <p:ext uri="{BB962C8B-B14F-4D97-AF65-F5344CB8AC3E}">
        <p14:creationId xmlns:p14="http://schemas.microsoft.com/office/powerpoint/2010/main" val="39626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故事背景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412776"/>
            <a:ext cx="10761008" cy="3887507"/>
          </a:xfrm>
        </p:spPr>
        <p:txBody>
          <a:bodyPr/>
          <a:lstStyle/>
          <a:p>
            <a:r>
              <a:rPr kumimoji="1" lang="zh-CN" altLang="en-US" dirty="0" smtClean="0"/>
              <a:t>目前我们的数据大部分都是基于离线分析的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基于客户主题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房源主题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顾问主题维度的各种指标、维度统计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但现在没有一套能为上层软件提供服务的准实时架构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基于客户的推荐房源系统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基于房源推荐房源的系统</a:t>
            </a:r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顾问智能配盘 </a:t>
            </a:r>
            <a:r>
              <a:rPr kumimoji="1" lang="en-US" altLang="zh-CN" dirty="0" smtClean="0"/>
              <a:t>2.0,</a:t>
            </a:r>
            <a:r>
              <a:rPr kumimoji="1" lang="zh-CN" altLang="en-US" dirty="0" smtClean="0"/>
              <a:t> 增加顾问画像维度的配盘</a:t>
            </a:r>
          </a:p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派客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2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推荐系统遇到的问题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371" y="959623"/>
            <a:ext cx="11552933" cy="1993970"/>
          </a:xfrm>
        </p:spPr>
        <p:txBody>
          <a:bodyPr/>
          <a:lstStyle/>
          <a:p>
            <a:r>
              <a:rPr kumimoji="1" lang="zh-CN" altLang="en-US" sz="1800" dirty="0" smtClean="0"/>
              <a:t>推荐系统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每个客户都在 </a:t>
            </a:r>
            <a:r>
              <a:rPr kumimoji="1" lang="en-US" altLang="zh-CN" sz="1800" dirty="0" smtClean="0"/>
              <a:t>6</a:t>
            </a:r>
            <a:r>
              <a:rPr kumimoji="1" lang="zh-CN" altLang="en-US" sz="1800" dirty="0" smtClean="0"/>
              <a:t> 个画像标签以上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我们根据客户的画像标签去找对应的房源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早期是把房源画像保存在 </a:t>
            </a:r>
            <a:r>
              <a:rPr kumimoji="1" lang="en-US" altLang="zh-CN" sz="1800" dirty="0" err="1" smtClean="0"/>
              <a:t>Hbase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面向列的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基于</a:t>
            </a:r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key</a:t>
            </a:r>
            <a:r>
              <a:rPr kumimoji="1" lang="zh-CN" altLang="en-US" sz="1800" dirty="0" smtClean="0"/>
              <a:t> 查询的数据库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 中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但随着业务的增长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我们需要对查询的条件越来越复杂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导致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面对复杂检索时的瓶颈问题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为了解决这个问题我们做了 </a:t>
            </a:r>
            <a:r>
              <a:rPr kumimoji="1" lang="en-US" altLang="zh-CN" sz="1800" dirty="0" smtClean="0"/>
              <a:t>2</a:t>
            </a:r>
            <a:r>
              <a:rPr kumimoji="1" lang="zh-CN" altLang="en-US" sz="1800" dirty="0" smtClean="0"/>
              <a:t> 个方案</a:t>
            </a:r>
            <a:endParaRPr kumimoji="1" lang="zh-CN" altLang="en-US" sz="1800" dirty="0"/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-</a:t>
            </a:r>
            <a:r>
              <a:rPr kumimoji="1" lang="zh-CN" altLang="en-US" sz="1800" dirty="0" smtClean="0"/>
              <a:t> 基于 </a:t>
            </a:r>
            <a:r>
              <a:rPr kumimoji="1" lang="en-US" altLang="zh-CN" sz="1800" dirty="0" err="1" smtClean="0"/>
              <a:t>Hbase-solr</a:t>
            </a:r>
            <a:r>
              <a:rPr kumimoji="1" lang="zh-CN" altLang="en-US" sz="1800" dirty="0" smtClean="0"/>
              <a:t> 的二级索引：能与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简单集成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但只能解决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的搜索问题</a:t>
            </a:r>
          </a:p>
          <a:p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-</a:t>
            </a:r>
            <a:r>
              <a:rPr kumimoji="1" lang="zh-CN" altLang="en-US" sz="1800" dirty="0" smtClean="0"/>
              <a:t> 基于 </a:t>
            </a:r>
            <a:r>
              <a:rPr kumimoji="1" lang="en-US" altLang="zh-CN" sz="1800" dirty="0" smtClean="0"/>
              <a:t>ES-Hadoop</a:t>
            </a:r>
            <a:r>
              <a:rPr kumimoji="1" lang="zh-CN" altLang="en-US" sz="1800" dirty="0" smtClean="0"/>
              <a:t> 的生态集成： 让 </a:t>
            </a:r>
            <a:r>
              <a:rPr kumimoji="1" lang="en-US" altLang="zh-CN" sz="1800" dirty="0" smtClean="0"/>
              <a:t>ES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集成到现有的 </a:t>
            </a:r>
            <a:r>
              <a:rPr kumimoji="1" lang="en-US" altLang="zh-CN" sz="1800" dirty="0" smtClean="0"/>
              <a:t>Hadoop</a:t>
            </a:r>
            <a:r>
              <a:rPr kumimoji="1" lang="zh-CN" altLang="en-US" sz="1800" dirty="0" smtClean="0"/>
              <a:t> 生态系统中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帮助我们彻底解决上层 </a:t>
            </a:r>
            <a:r>
              <a:rPr kumimoji="1" lang="en-US" altLang="zh-CN" sz="1800" dirty="0" smtClean="0"/>
              <a:t>Service</a:t>
            </a:r>
            <a:r>
              <a:rPr kumimoji="1" lang="zh-CN" altLang="en-US" sz="1800" dirty="0" smtClean="0"/>
              <a:t> 的快数据搜索服务，可与 </a:t>
            </a:r>
            <a:r>
              <a:rPr kumimoji="1" lang="en-US" altLang="zh-CN" sz="1800" dirty="0" smtClean="0"/>
              <a:t>Hive</a:t>
            </a:r>
            <a:r>
              <a:rPr kumimoji="1" lang="zh-CN" altLang="en-US" sz="1800" dirty="0" smtClean="0"/>
              <a:t> 集成</a:t>
            </a:r>
            <a:r>
              <a:rPr kumimoji="1" lang="en-US" altLang="zh-CN" sz="1800" dirty="0" smtClean="0"/>
              <a:t>,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Spark</a:t>
            </a:r>
            <a:r>
              <a:rPr kumimoji="1" lang="zh-CN" altLang="en-US" sz="1800" dirty="0" smtClean="0"/>
              <a:t> 集成 ， </a:t>
            </a:r>
            <a:r>
              <a:rPr kumimoji="1" lang="en-US" altLang="zh-CN" sz="1800" dirty="0" err="1" smtClean="0"/>
              <a:t>Hbase</a:t>
            </a:r>
            <a:r>
              <a:rPr kumimoji="1" lang="zh-CN" altLang="en-US" sz="1800" dirty="0" smtClean="0"/>
              <a:t> 集成</a:t>
            </a:r>
            <a:endParaRPr kumimoji="1"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2" y="2953593"/>
            <a:ext cx="11854831" cy="33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顾问智能配盘 </a:t>
            </a:r>
            <a:r>
              <a:rPr kumimoji="1" lang="en-US" altLang="zh-CN" dirty="0" smtClean="0"/>
              <a:t>2.0</a:t>
            </a:r>
            <a:r>
              <a:rPr kumimoji="1" lang="zh-CN" altLang="en-US" dirty="0" smtClean="0"/>
              <a:t> 待解决的问题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7381" y="1178107"/>
            <a:ext cx="11238438" cy="1467989"/>
          </a:xfrm>
        </p:spPr>
        <p:txBody>
          <a:bodyPr/>
          <a:lstStyle/>
          <a:p>
            <a:r>
              <a:rPr kumimoji="1" lang="zh-CN" altLang="en-US" sz="2000" dirty="0" smtClean="0"/>
              <a:t>在顾问智能配盘 </a:t>
            </a:r>
            <a:r>
              <a:rPr kumimoji="1" lang="en-US" altLang="zh-CN" sz="2000" dirty="0" smtClean="0"/>
              <a:t>2.0</a:t>
            </a:r>
            <a:r>
              <a:rPr kumimoji="1" lang="zh-CN" altLang="en-US" sz="2000" dirty="0" smtClean="0"/>
              <a:t> 的实时方案中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我们拿到顾问画像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+</a:t>
            </a:r>
            <a:r>
              <a:rPr kumimoji="1" lang="zh-CN" altLang="en-US" sz="2000" dirty="0" smtClean="0"/>
              <a:t> 客户画像后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需要非常快速的检索到匹配的房源数据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并排序后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推荐给顾问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但目前房源的数据是分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 块的组成的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 smtClean="0"/>
              <a:t>线上 </a:t>
            </a:r>
            <a:r>
              <a:rPr kumimoji="1" lang="en-US" altLang="zh-CN" sz="2000" dirty="0" err="1"/>
              <a:t>M</a:t>
            </a:r>
            <a:r>
              <a:rPr kumimoji="1" lang="en-US" altLang="zh-CN" sz="2000" dirty="0" err="1" smtClean="0"/>
              <a:t>ysql</a:t>
            </a:r>
            <a:r>
              <a:rPr kumimoji="1" lang="zh-CN" altLang="en-US" sz="2000" dirty="0" smtClean="0"/>
              <a:t> 的实时数据流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动态监测下架的房源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获取新增的房源</a:t>
            </a:r>
          </a:p>
          <a:p>
            <a:pPr marL="342900" indent="-342900">
              <a:buFontTx/>
              <a:buChar char="-"/>
            </a:pPr>
            <a:r>
              <a:rPr kumimoji="1" lang="zh-CN" altLang="en-US" sz="2000" dirty="0" smtClean="0"/>
              <a:t>线下 </a:t>
            </a:r>
            <a:r>
              <a:rPr kumimoji="1" lang="en-US" altLang="zh-CN" sz="2000" dirty="0" smtClean="0"/>
              <a:t>Hive</a:t>
            </a:r>
            <a:r>
              <a:rPr kumimoji="1" lang="zh-CN" altLang="en-US" sz="2000" dirty="0" smtClean="0"/>
              <a:t> 的房源主题统计的指标数据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例如 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B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C</a:t>
            </a:r>
            <a:r>
              <a:rPr kumimoji="1" lang="zh-CN" altLang="en-US" sz="2000" dirty="0" smtClean="0"/>
              <a:t> 类房源分层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VPPV</a:t>
            </a:r>
            <a:r>
              <a:rPr kumimoji="1" lang="zh-CN" altLang="en-US" sz="2000" dirty="0" smtClean="0"/>
              <a:t> 指标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计入排序规则</a:t>
            </a:r>
            <a:endParaRPr kumimoji="1" lang="zh-CN" altLang="en-US" sz="20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20" y="2646096"/>
            <a:ext cx="10209451" cy="35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数据部准实时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架构图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24404" y="1238081"/>
            <a:ext cx="3614238" cy="3997466"/>
          </a:xfrm>
        </p:spPr>
        <p:txBody>
          <a:bodyPr/>
          <a:lstStyle/>
          <a:p>
            <a:r>
              <a:rPr kumimoji="1" lang="en-US" altLang="zh-CN" sz="2000" dirty="0" smtClean="0"/>
              <a:t>ES–Hadoop</a:t>
            </a:r>
            <a:r>
              <a:rPr kumimoji="1" lang="zh-CN" altLang="en-US" sz="2000" dirty="0" smtClean="0"/>
              <a:t> 与现有 </a:t>
            </a:r>
            <a:r>
              <a:rPr kumimoji="1" lang="en-US" altLang="zh-CN" sz="2000" dirty="0" err="1" smtClean="0"/>
              <a:t>Haoop</a:t>
            </a:r>
            <a:r>
              <a:rPr kumimoji="1" lang="zh-CN" altLang="en-US" sz="2000" dirty="0" smtClean="0"/>
              <a:t> 生态的集成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做到承上启下的作用</a:t>
            </a:r>
            <a:endParaRPr kumimoji="1" lang="zh-CN" altLang="en-US" sz="2000" dirty="0"/>
          </a:p>
          <a:p>
            <a:pPr marL="457200" indent="-457200">
              <a:buAutoNum type="arabicPeriod"/>
            </a:pPr>
            <a:r>
              <a:rPr kumimoji="1" lang="en-US" altLang="zh-CN" sz="2000" dirty="0" smtClean="0"/>
              <a:t>Spark</a:t>
            </a:r>
            <a:r>
              <a:rPr kumimoji="1" lang="zh-CN" altLang="en-US" sz="2000" dirty="0" smtClean="0"/>
              <a:t> 可与 </a:t>
            </a:r>
            <a:r>
              <a:rPr kumimoji="1" lang="en-US" altLang="zh-CN" sz="2000" dirty="0" smtClean="0"/>
              <a:t>ES</a:t>
            </a:r>
            <a:r>
              <a:rPr kumimoji="1" lang="zh-CN" altLang="en-US" sz="2000" dirty="0" smtClean="0"/>
              <a:t> 集成完成高速内存检索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 smtClean="0"/>
              <a:t>Hive</a:t>
            </a:r>
            <a:r>
              <a:rPr kumimoji="1" lang="zh-CN" altLang="en-US" sz="2000" dirty="0" smtClean="0"/>
              <a:t> 可与 </a:t>
            </a:r>
            <a:r>
              <a:rPr kumimoji="1" lang="en-US" altLang="zh-CN" sz="2000" dirty="0" smtClean="0"/>
              <a:t>ES</a:t>
            </a:r>
            <a:r>
              <a:rPr kumimoji="1" lang="zh-CN" altLang="en-US" sz="2000" dirty="0" smtClean="0"/>
              <a:t> 集成完成基于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 smtClean="0"/>
              <a:t>MapReduce</a:t>
            </a:r>
            <a:r>
              <a:rPr kumimoji="1" lang="zh-CN" altLang="en-US" sz="2000" dirty="0" smtClean="0"/>
              <a:t> 的检索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 err="1" smtClean="0"/>
              <a:t>Hbase</a:t>
            </a:r>
            <a:r>
              <a:rPr kumimoji="1" lang="zh-CN" altLang="en-US" sz="2000" dirty="0" smtClean="0"/>
              <a:t> 可使用 </a:t>
            </a:r>
            <a:r>
              <a:rPr kumimoji="1" lang="en-US" altLang="zh-CN" sz="2000" dirty="0" smtClean="0"/>
              <a:t>ES</a:t>
            </a:r>
            <a:r>
              <a:rPr kumimoji="1" lang="zh-CN" altLang="en-US" sz="2000" dirty="0" smtClean="0"/>
              <a:t> 做成二级索引服务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提高复杂度较高的检索性能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1" y="826431"/>
            <a:ext cx="7531191" cy="5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6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7" y="1739335"/>
            <a:ext cx="7425994" cy="3747066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66571" y="1391830"/>
            <a:ext cx="2743200" cy="466910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34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数据部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离线系统架构图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8" y="931957"/>
            <a:ext cx="6829679" cy="5315093"/>
          </a:xfrm>
          <a:prstGeom prst="rect">
            <a:avLst/>
          </a:prstGeom>
        </p:spPr>
      </p:pic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7735987" y="275128"/>
            <a:ext cx="3827532" cy="6141856"/>
          </a:xfrm>
        </p:spPr>
        <p:txBody>
          <a:bodyPr/>
          <a:lstStyle/>
          <a:p>
            <a:r>
              <a:rPr kumimoji="1" lang="zh-CN" altLang="en-US" sz="2000" dirty="0" smtClean="0"/>
              <a:t>目前整个离线架构是比较复杂的</a:t>
            </a:r>
          </a:p>
          <a:p>
            <a:r>
              <a:rPr kumimoji="1" lang="zh-CN" altLang="en-US" sz="2000" dirty="0" smtClean="0"/>
              <a:t>技术栈包含以下</a:t>
            </a:r>
            <a:r>
              <a:rPr kumimoji="1" lang="en-US" altLang="zh-CN" sz="2000" dirty="0" smtClean="0"/>
              <a:t>:</a:t>
            </a:r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r>
              <a:rPr kumimoji="1" lang="zh-CN" altLang="en-US" sz="2000" dirty="0" smtClean="0"/>
              <a:t>语言包括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JavaEE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PHP,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NodeJs,Python,Scala,Shell,JavaScript</a:t>
            </a:r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r>
              <a:rPr kumimoji="1" lang="zh-CN" altLang="en-US" sz="2000" dirty="0" smtClean="0"/>
              <a:t>软件服务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Hadoop,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Hive,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HBase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Zookeeper,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Hue,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Kafka</a:t>
            </a:r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r>
              <a:rPr kumimoji="1" lang="zh-CN" altLang="en-US" sz="2000" dirty="0" smtClean="0"/>
              <a:t>计算框架包括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Spark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 smtClean="0"/>
              <a:t>MapReduce</a:t>
            </a:r>
            <a:endParaRPr kumimoji="1" lang="zh-CN" altLang="en-US" sz="2000" dirty="0" smtClean="0"/>
          </a:p>
          <a:p>
            <a:endParaRPr kumimoji="1" lang="zh-CN" altLang="en-US" sz="2000" dirty="0"/>
          </a:p>
          <a:p>
            <a:r>
              <a:rPr kumimoji="1" lang="zh-CN" altLang="en-US" sz="2000" dirty="0" smtClean="0"/>
              <a:t>自有服务包括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DWMS</a:t>
            </a:r>
            <a:r>
              <a:rPr kumimoji="1" lang="zh-CN" altLang="en-US" sz="2000" dirty="0" smtClean="0"/>
              <a:t> 数据管理系统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调度服务系统，</a:t>
            </a:r>
          </a:p>
          <a:p>
            <a:r>
              <a:rPr kumimoji="1" lang="en-US" altLang="zh-CN" sz="2000" dirty="0" smtClean="0"/>
              <a:t>ELT</a:t>
            </a:r>
            <a:r>
              <a:rPr kumimoji="1" lang="zh-CN" altLang="en-US" sz="2000" dirty="0" smtClean="0"/>
              <a:t> </a:t>
            </a:r>
            <a:r>
              <a:rPr kumimoji="1" lang="zh-CN" altLang="en-US" sz="2000" dirty="0" smtClean="0"/>
              <a:t>数据采集系统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对外 </a:t>
            </a:r>
            <a:r>
              <a:rPr kumimoji="1" lang="en-US" altLang="zh-CN" sz="2000" dirty="0" smtClean="0"/>
              <a:t>API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数据服务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Minireport</a:t>
            </a:r>
            <a:r>
              <a:rPr kumimoji="1" lang="zh-CN" altLang="en-US" sz="2000" dirty="0" smtClean="0"/>
              <a:t> 报表系统</a:t>
            </a:r>
            <a:endParaRPr kumimoji="1"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2987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数据部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接口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1" y="939721"/>
            <a:ext cx="10864906" cy="52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7841</TotalTime>
  <Words>560</Words>
  <Application>Microsoft Macintosh PowerPoint</Application>
  <PresentationFormat>宽屏</PresentationFormat>
  <Paragraphs>50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Calibri</vt:lpstr>
      <vt:lpstr>黑体</vt:lpstr>
      <vt:lpstr>宋体</vt:lpstr>
      <vt:lpstr>Arial</vt:lpstr>
      <vt:lpstr>1_Office 主题</vt:lpstr>
      <vt:lpstr>自定义设计方案</vt:lpstr>
      <vt:lpstr>1_自定义设计方案</vt:lpstr>
      <vt:lpstr>数据部 - ES Hadoop 搜索服务</vt:lpstr>
      <vt:lpstr>故事背景</vt:lpstr>
      <vt:lpstr>推荐系统遇到的问题</vt:lpstr>
      <vt:lpstr>顾问智能配盘 2.0 待解决的问题</vt:lpstr>
      <vt:lpstr>数据部准实时 - 架构图</vt:lpstr>
      <vt:lpstr>PowerPoint 演示文稿</vt:lpstr>
      <vt:lpstr>数据部 - 离线系统架构图</vt:lpstr>
      <vt:lpstr>数据部 - API 接口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zhiwen Jiang</dc:creator>
  <cp:lastModifiedBy>Microsoft Office 用户</cp:lastModifiedBy>
  <cp:revision>447</cp:revision>
  <dcterms:created xsi:type="dcterms:W3CDTF">2015-08-28T07:51:35Z</dcterms:created>
  <dcterms:modified xsi:type="dcterms:W3CDTF">2016-08-05T02:17:53Z</dcterms:modified>
</cp:coreProperties>
</file>